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77" r:id="rId5"/>
    <p:sldId id="278" r:id="rId6"/>
    <p:sldId id="261" r:id="rId7"/>
    <p:sldId id="262" r:id="rId8"/>
    <p:sldId id="264" r:id="rId9"/>
  </p:sldIdLst>
  <p:sldSz cx="7559675" cy="106918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3" userDrawn="1">
          <p15:clr>
            <a:srgbClr val="A4A3A4"/>
          </p15:clr>
        </p15:guide>
        <p15:guide id="2" pos="2381">
          <p15:clr>
            <a:srgbClr val="A4A3A4"/>
          </p15:clr>
        </p15:guide>
        <p15:guide id="3" orient="horz" pos="941" userDrawn="1">
          <p15:clr>
            <a:srgbClr val="A4A3A4"/>
          </p15:clr>
        </p15:guide>
        <p15:guide id="4" pos="294">
          <p15:clr>
            <a:srgbClr val="A4A3A4"/>
          </p15:clr>
        </p15:guide>
        <p15:guide id="5" orient="horz" pos="3640">
          <p15:clr>
            <a:srgbClr val="A4A3A4"/>
          </p15:clr>
        </p15:guide>
        <p15:guide id="6" pos="884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AezWpjJrVBKHcxYSJc9J1UKzQ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C4D4"/>
    <a:srgbClr val="FD8D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AB1F969-EC7D-46A8-B9D1-CE278A291466}">
  <a:tblStyle styleId="{BAB1F969-EC7D-46A8-B9D1-CE278A29146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 b="off" i="off"/>
      <a:tcStyle>
        <a:tcBdr/>
        <a:fill>
          <a:solidFill>
            <a:srgbClr val="CACAC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ACAC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7"/>
  </p:normalViewPr>
  <p:slideViewPr>
    <p:cSldViewPr snapToGrid="0">
      <p:cViewPr>
        <p:scale>
          <a:sx n="32" d="100"/>
          <a:sy n="32" d="100"/>
        </p:scale>
        <p:origin x="2420" y="236"/>
      </p:cViewPr>
      <p:guideLst>
        <p:guide orient="horz" pos="283"/>
        <p:guide pos="2381"/>
        <p:guide orient="horz" pos="941"/>
        <p:guide pos="294"/>
        <p:guide orient="horz" pos="3640"/>
        <p:guide pos="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A3D8585E-A9AE-CD75-E38F-D82C2B567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>
            <a:extLst>
              <a:ext uri="{FF2B5EF4-FFF2-40B4-BE49-F238E27FC236}">
                <a16:creationId xmlns:a16="http://schemas.microsoft.com/office/drawing/2014/main" id="{BE7E374E-EBF4-3C31-6836-38525F9764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6:notes">
            <a:extLst>
              <a:ext uri="{FF2B5EF4-FFF2-40B4-BE49-F238E27FC236}">
                <a16:creationId xmlns:a16="http://schemas.microsoft.com/office/drawing/2014/main" id="{693A6AEE-D700-98EB-2AAD-D8D9B11B74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0063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6AEED281-B3BD-7F0B-11EF-9334BA106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>
            <a:extLst>
              <a:ext uri="{FF2B5EF4-FFF2-40B4-BE49-F238E27FC236}">
                <a16:creationId xmlns:a16="http://schemas.microsoft.com/office/drawing/2014/main" id="{6EB4A24C-3025-A90D-F8A2-4F99AE61B5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6:notes">
            <a:extLst>
              <a:ext uri="{FF2B5EF4-FFF2-40B4-BE49-F238E27FC236}">
                <a16:creationId xmlns:a16="http://schemas.microsoft.com/office/drawing/2014/main" id="{DA400E77-8049-BDA6-B8F2-FB153F75F2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8689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3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37" name="Google Shape;37;p2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4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" name="Google Shape;40;p24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1E7C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" descr="Imagen que contiene tabla, plato, taza, pequeñ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653" y="2786744"/>
            <a:ext cx="715590" cy="168604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"/>
          <p:cNvSpPr txBox="1"/>
          <p:nvPr/>
        </p:nvSpPr>
        <p:spPr>
          <a:xfrm>
            <a:off x="3051178" y="2786743"/>
            <a:ext cx="4351108" cy="1818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algn="just">
              <a:buSzPct val="100000"/>
            </a:pPr>
            <a:r>
              <a:rPr lang="es-ES" sz="24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Inteligencia Artificial para la Gestión de Proyectos con Impacto Sostenible. IAIS Maule </a:t>
            </a:r>
            <a:endParaRPr lang="es-CL" sz="2400" b="1" i="0" u="none" strike="noStrike" cap="none" dirty="0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3" name="Imagen 2" descr="Aplicación&#10;&#10;Descripción generada automáticamente con confianza baja">
            <a:extLst>
              <a:ext uri="{FF2B5EF4-FFF2-40B4-BE49-F238E27FC236}">
                <a16:creationId xmlns:a16="http://schemas.microsoft.com/office/drawing/2014/main" id="{06FB81E1-0268-AD9D-74F3-F6C329726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3319" y="347813"/>
            <a:ext cx="2408967" cy="135504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289C5B5-9432-D006-884C-62CC564A0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86830"/>
            <a:ext cx="7559675" cy="36761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382843" y="2861221"/>
            <a:ext cx="7027897" cy="3468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just">
              <a:buNone/>
            </a:pPr>
            <a:endParaRPr lang="es-MX" sz="1600" dirty="0"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0" algn="just">
              <a:buNone/>
            </a:pPr>
            <a:endParaRPr lang="es-MX" sz="1600" dirty="0"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0" algn="just">
              <a:buNone/>
            </a:pPr>
            <a:endParaRPr lang="es-ES" sz="1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9"/>
          <p:cNvSpPr txBox="1"/>
          <p:nvPr/>
        </p:nvSpPr>
        <p:spPr>
          <a:xfrm>
            <a:off x="1179675" y="587918"/>
            <a:ext cx="2120764" cy="894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Acerca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del curso</a:t>
            </a:r>
            <a:endParaRPr sz="36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8" name="Google Shape;68;p9"/>
          <p:cNvCxnSpPr/>
          <p:nvPr/>
        </p:nvCxnSpPr>
        <p:spPr>
          <a:xfrm>
            <a:off x="1281880" y="1457499"/>
            <a:ext cx="1362635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9" descr="Imagen que contiene Forma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730" y="681688"/>
            <a:ext cx="749891" cy="80042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9"/>
          <p:cNvSpPr txBox="1"/>
          <p:nvPr/>
        </p:nvSpPr>
        <p:spPr>
          <a:xfrm>
            <a:off x="718676" y="5435363"/>
            <a:ext cx="5414683" cy="497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s-MX" sz="21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Objetivos del curso</a:t>
            </a:r>
            <a:endParaRPr dirty="0"/>
          </a:p>
        </p:txBody>
      </p:sp>
      <p:sp>
        <p:nvSpPr>
          <p:cNvPr id="72" name="Google Shape;72;p9"/>
          <p:cNvSpPr txBox="1"/>
          <p:nvPr/>
        </p:nvSpPr>
        <p:spPr>
          <a:xfrm>
            <a:off x="-80682" y="6250109"/>
            <a:ext cx="7491422" cy="3949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es-ES" sz="1500" dirty="0">
                <a:latin typeface="Calibri" panose="020F0502020204030204" pitchFamily="34" charset="0"/>
                <a:ea typeface="Calibri" panose="020F0502020204030204" pitchFamily="34" charset="0"/>
              </a:rPr>
              <a:t>1- Fortalecer competencias para formular y evaluar proyectos multisectoriales con enfoque territorial, incorporando criterios de sostenibilidad, innovación y pertinencia regional.</a:t>
            </a:r>
          </a:p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es-ES" sz="1500" dirty="0">
                <a:latin typeface="Calibri" panose="020F0502020204030204" pitchFamily="34" charset="0"/>
                <a:ea typeface="Calibri" panose="020F0502020204030204" pitchFamily="34" charset="0"/>
              </a:rPr>
              <a:t>2.- Transferir conocimientos técnicos en inteligencia artificial (IA) para diseñar soluciones que optimicen procesos en sectores productivos del Maule, promoviendo un uso ético y responsable generando beneficios sociales, ambientales y económicos.</a:t>
            </a:r>
          </a:p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es-ES" sz="1500" dirty="0">
                <a:latin typeface="Calibri" panose="020F0502020204030204" pitchFamily="34" charset="0"/>
                <a:ea typeface="Calibri" panose="020F0502020204030204" pitchFamily="34" charset="0"/>
              </a:rPr>
              <a:t>3.- Consolidar habilidades de liderazgo técnico y articulación interinstitucional para impulsar iniciativas transformadoras desde una perspectiva colaborativa y orientada al desarrollo sostenible</a:t>
            </a:r>
          </a:p>
          <a:p>
            <a:pPr>
              <a:buNone/>
            </a:pPr>
            <a:endParaRPr lang="es-MX" sz="15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3" name="Google Shape;73;p9" descr="Patrón de fondo&#10;&#10;Descripción generada automáticamente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59911" y="5464157"/>
            <a:ext cx="245864" cy="3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9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6B4223D-6800-58E4-7EF8-C6DCB9D7A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8778" y="136384"/>
            <a:ext cx="1730897" cy="94551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8055B4B-88E7-4017-CED8-DCB93E8AFD61}"/>
              </a:ext>
            </a:extLst>
          </p:cNvPr>
          <p:cNvSpPr txBox="1"/>
          <p:nvPr/>
        </p:nvSpPr>
        <p:spPr>
          <a:xfrm>
            <a:off x="238468" y="1901789"/>
            <a:ext cx="7261805" cy="3416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ES" sz="1500" dirty="0">
                <a:latin typeface="Calibri" panose="020F0502020204030204" pitchFamily="34" charset="0"/>
                <a:ea typeface="Calibri" panose="020F0502020204030204" pitchFamily="34" charset="0"/>
              </a:rPr>
              <a:t>El Programa de Formación “Inteligencia Artificial para la Gestión de Proyectos con Impacto Sostenible” - IAIS Maule - es una propuesta estratégica que responde a los desafíos urgentes de transformación tecnológica, sostenibilidad ambiental y modernización productiva en la Región del Maule. Su objetivo es fortalecer las competencias de profesionales y técnicos que requieran liderar procesos de innovación sostenible, gestión eficiente de proyectos e integración de tecnologías emergentes en distintos sectores económicos del territorio.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ES" sz="1500" dirty="0">
                <a:latin typeface="Calibri" panose="020F0502020204030204" pitchFamily="34" charset="0"/>
                <a:ea typeface="Calibri" panose="020F0502020204030204" pitchFamily="34" charset="0"/>
              </a:rPr>
              <a:t>El Programa contempla una duración total de 160 horas cronológicas, distribuidas en un período de cinco meses, con clases dos o tres veces por semana en modalidad híbrida, combinando sesiones presenciales y virtuales. Este formato permite una participación más inclusiva y descentralizada, facilitando el acceso desde comunas fuera del centro regional y adaptándose a las realidades de personas con responsabilidades laborales y familiares.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/>
          <p:nvPr/>
        </p:nvSpPr>
        <p:spPr>
          <a:xfrm>
            <a:off x="469308" y="2194811"/>
            <a:ext cx="6621059" cy="297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14300" indent="0" algn="just">
              <a:lnSpc>
                <a:spcPct val="115000"/>
              </a:lnSpc>
              <a:buClr>
                <a:schemeClr val="dk2"/>
              </a:buClr>
              <a:buSzPts val="1800"/>
              <a:buNone/>
              <a:defRPr sz="1600">
                <a:solidFill>
                  <a:schemeClr val="dk2"/>
                </a:solidFill>
                <a:latin typeface="Calibri"/>
                <a:ea typeface="Calibri"/>
                <a:cs typeface="Calibri"/>
              </a:defRPr>
            </a:lvl1pPr>
            <a:lvl2pPr marL="9144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r>
              <a:rPr lang="es-CL" dirty="0"/>
              <a:t> </a:t>
            </a:r>
          </a:p>
        </p:txBody>
      </p:sp>
      <p:sp>
        <p:nvSpPr>
          <p:cNvPr id="85" name="Google Shape;85;p4"/>
          <p:cNvSpPr txBox="1"/>
          <p:nvPr/>
        </p:nvSpPr>
        <p:spPr>
          <a:xfrm>
            <a:off x="908168" y="5592795"/>
            <a:ext cx="5414683" cy="497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s-MX" sz="21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Horarios y duración</a:t>
            </a:r>
            <a:endParaRPr dirty="0"/>
          </a:p>
        </p:txBody>
      </p:sp>
      <p:pic>
        <p:nvPicPr>
          <p:cNvPr id="86" name="Google Shape;86;p4" descr="Patrón de fond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64907" y="5613696"/>
            <a:ext cx="244819" cy="37280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4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4"/>
          <p:cNvSpPr txBox="1"/>
          <p:nvPr/>
        </p:nvSpPr>
        <p:spPr>
          <a:xfrm>
            <a:off x="1291212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MX" sz="3600" b="1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Metodología</a:t>
            </a:r>
            <a:endParaRPr sz="4400" b="1" i="0" u="none" strike="noStrike" cap="none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0" name="Google Shape;90;p4"/>
          <p:cNvCxnSpPr/>
          <p:nvPr/>
        </p:nvCxnSpPr>
        <p:spPr>
          <a:xfrm>
            <a:off x="1403350" y="1961530"/>
            <a:ext cx="2384379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1" name="Google Shape;91;p4" descr="Patrón de fondo&#10;&#10;Descripción generada automáticamente con confianza media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324" y="1194654"/>
            <a:ext cx="556614" cy="847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231CBB05-EBD6-0142-7E4C-51A7DC7D7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0583" y="92024"/>
            <a:ext cx="1730897" cy="945517"/>
          </a:xfrm>
          <a:prstGeom prst="rect">
            <a:avLst/>
          </a:prstGeom>
        </p:spPr>
      </p:pic>
      <p:sp>
        <p:nvSpPr>
          <p:cNvPr id="2" name="Google Shape;65;p9">
            <a:extLst>
              <a:ext uri="{FF2B5EF4-FFF2-40B4-BE49-F238E27FC236}">
                <a16:creationId xmlns:a16="http://schemas.microsoft.com/office/drawing/2014/main" id="{EF769EF0-1BF0-FA06-58B9-CD63DDA4FCA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29324" y="6404762"/>
            <a:ext cx="6621059" cy="3468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just">
              <a:buNone/>
            </a:pPr>
            <a:endParaRPr lang="es-ES" sz="16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2321B3AB-0DDF-B8F3-C2F5-2534FF9C7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>
            <a:extLst>
              <a:ext uri="{FF2B5EF4-FFF2-40B4-BE49-F238E27FC236}">
                <a16:creationId xmlns:a16="http://schemas.microsoft.com/office/drawing/2014/main" id="{D4FDFCE4-C135-3424-1B73-019CA26C0D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>
            <a:extLst>
              <a:ext uri="{FF2B5EF4-FFF2-40B4-BE49-F238E27FC236}">
                <a16:creationId xmlns:a16="http://schemas.microsoft.com/office/drawing/2014/main" id="{075906CE-800B-D193-2985-F0A02212C830}"/>
              </a:ext>
            </a:extLst>
          </p:cNvPr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2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Contenidos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curso</a:t>
            </a:r>
            <a:endParaRPr sz="44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6">
            <a:extLst>
              <a:ext uri="{FF2B5EF4-FFF2-40B4-BE49-F238E27FC236}">
                <a16:creationId xmlns:a16="http://schemas.microsoft.com/office/drawing/2014/main" id="{01EB46B2-8431-9DCA-9091-5582B402FD46}"/>
              </a:ext>
            </a:extLst>
          </p:cNvPr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7" name="Google Shape;127;p6" descr="Círculo&#10;&#10;Descripción generada automáticamente">
            <a:extLst>
              <a:ext uri="{FF2B5EF4-FFF2-40B4-BE49-F238E27FC236}">
                <a16:creationId xmlns:a16="http://schemas.microsoft.com/office/drawing/2014/main" id="{64055FF7-9553-DF2F-DAC8-E3C0E6DF0A1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128" y="1288780"/>
            <a:ext cx="678155" cy="72385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>
            <a:extLst>
              <a:ext uri="{FF2B5EF4-FFF2-40B4-BE49-F238E27FC236}">
                <a16:creationId xmlns:a16="http://schemas.microsoft.com/office/drawing/2014/main" id="{F19EB2BD-2C8C-5941-DC6A-237231B310BF}"/>
              </a:ext>
            </a:extLst>
          </p:cNvPr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A475E7D5-3634-40B1-7F03-5AE495868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1744" y="31765"/>
            <a:ext cx="1730897" cy="94551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F5D5F3B-35F8-55EC-7AE8-FEEB4F6AFCD0}"/>
              </a:ext>
            </a:extLst>
          </p:cNvPr>
          <p:cNvSpPr txBox="1"/>
          <p:nvPr/>
        </p:nvSpPr>
        <p:spPr>
          <a:xfrm>
            <a:off x="347030" y="2316502"/>
            <a:ext cx="6865611" cy="8752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1Módulo 1: Fundamentos y Aplicaciones de la Inteligencia Artificial.</a:t>
            </a: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Introducción al ecosistema de la IA: definiciones, historia, evolución y estado del arte.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Prompts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pasos para planificar una IA.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•Procesamiento del lenguaje natural (NLP), visión por computador, sistemas autónomos.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•IA generativa y grandes modelos de lenguaje (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LLMs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fundamentos, funcionamiento y principales casos de uso.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•Uso ético de la IA: sesgos algorítmicos, transparencia, privacidad y marco regulatorio.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•Herramientas de IA disponibles para usuarios no técnicos: plataformas, automatización, asistentes inteligentes.</a:t>
            </a:r>
          </a:p>
          <a:p>
            <a:pPr lvl="0" algn="just">
              <a:lnSpc>
                <a:spcPct val="115000"/>
              </a:lnSpc>
            </a:pPr>
            <a:endParaRPr lang="es-E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Módulo 2: Sostenibilidad y Transformación Empresarial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•Introducción al desarrollo sostenible y Agenda 2030.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•Conceptos y estándares ASG (Ambiental, Social y de Gobernanza) aplicados a empresas y proyectos.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•Economía circular, eficiencia energética, reducción de huella hídrica y de carbono.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•Estrategias de sostenibilidad aplicadas a procesos productivos y de servicios.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•Modelos de negocio sostenibles y cadenas de valor regenerativas.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•Rol de la IA en el monitoreo y mejora del desempeño sostenible.</a:t>
            </a:r>
          </a:p>
          <a:p>
            <a:pPr lvl="0" algn="just">
              <a:lnSpc>
                <a:spcPct val="115000"/>
              </a:lnSpc>
            </a:pPr>
            <a:endParaRPr lang="es-E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Módulo 3: Metodologías Ágiles para la Innovación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•Principios de innovación abierta, colaborativa y orientada a la solución de problemas reales.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•Enfoques ágiles: Scrum, Kanban, Lean Startup y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Thinking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•Identificación y validación de desafíos productivos y territoriales.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•Iteración rápida y pilotaje de soluciones con enfoque de aprendizaje continuo.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•Facilitación de equipos multidisciplinarios y trabajo colaborativo.</a:t>
            </a:r>
          </a:p>
          <a:p>
            <a:pPr lvl="0" algn="just">
              <a:lnSpc>
                <a:spcPct val="115000"/>
              </a:lnSpc>
            </a:pPr>
            <a:endParaRPr lang="es-E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Módulo 4: Formulación y Evaluación de Proyectos con Impacto Sostenible</a:t>
            </a: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Estructura de proyectos: árbol de problemas, objetivos, matriz lógica y teoría del cambio.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•Identificación de indicadores de impacto, producto y resultado.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•Enfoque de ciclo de vida y análisis de impacto ambiental y social.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•Herramientas para la gestión estratégica de proyectos.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•Fuentes de financiamiento público y privado: instrumentos Corfo, FIA, ANID, fondos internacionales, venture capital.</a:t>
            </a:r>
          </a:p>
          <a:p>
            <a:pPr lvl="0" algn="just">
              <a:lnSpc>
                <a:spcPct val="115000"/>
              </a:lnSpc>
            </a:pPr>
            <a:endParaRPr lang="es-ES" sz="13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849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230C0BA4-C18E-6B7F-2F06-D1EB3D0E1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>
            <a:extLst>
              <a:ext uri="{FF2B5EF4-FFF2-40B4-BE49-F238E27FC236}">
                <a16:creationId xmlns:a16="http://schemas.microsoft.com/office/drawing/2014/main" id="{AC708875-89ED-1083-1F5F-8CC2E5132A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>
            <a:extLst>
              <a:ext uri="{FF2B5EF4-FFF2-40B4-BE49-F238E27FC236}">
                <a16:creationId xmlns:a16="http://schemas.microsoft.com/office/drawing/2014/main" id="{90C2BC8F-0BA3-5FFF-4334-A9839D7DCD81}"/>
              </a:ext>
            </a:extLst>
          </p:cNvPr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2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Contenidos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curso</a:t>
            </a:r>
            <a:endParaRPr sz="44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6">
            <a:extLst>
              <a:ext uri="{FF2B5EF4-FFF2-40B4-BE49-F238E27FC236}">
                <a16:creationId xmlns:a16="http://schemas.microsoft.com/office/drawing/2014/main" id="{13931B07-A3FE-F393-ACAA-5F80BCEF27D1}"/>
              </a:ext>
            </a:extLst>
          </p:cNvPr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7" name="Google Shape;127;p6" descr="Círculo&#10;&#10;Descripción generada automáticamente">
            <a:extLst>
              <a:ext uri="{FF2B5EF4-FFF2-40B4-BE49-F238E27FC236}">
                <a16:creationId xmlns:a16="http://schemas.microsoft.com/office/drawing/2014/main" id="{A22CC403-4891-1754-6D14-6784E9FF0A8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128" y="1288780"/>
            <a:ext cx="678155" cy="72385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>
            <a:extLst>
              <a:ext uri="{FF2B5EF4-FFF2-40B4-BE49-F238E27FC236}">
                <a16:creationId xmlns:a16="http://schemas.microsoft.com/office/drawing/2014/main" id="{DC0E8AF3-34E9-E484-A3A4-11C49E71A4A0}"/>
              </a:ext>
            </a:extLst>
          </p:cNvPr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7469E7D3-3AC5-507C-ACB0-74B555A75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733" y="92024"/>
            <a:ext cx="1730897" cy="94551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6AB4F69-9EFC-6290-F0C8-7173B610FF3E}"/>
              </a:ext>
            </a:extLst>
          </p:cNvPr>
          <p:cNvSpPr txBox="1"/>
          <p:nvPr/>
        </p:nvSpPr>
        <p:spPr>
          <a:xfrm>
            <a:off x="347030" y="2445252"/>
            <a:ext cx="6865611" cy="4775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Módulo 5: Análisis de Datos y Toma de Decisiones Basada en Evidencia</a:t>
            </a: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Principios de ciencia de datos: análisis descriptivo, inferencial y predictivo.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•Herramientas básicas para visualización y análisis de datos (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BI, Excel avanzado,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Tableau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 otras plataformas de uso accesible).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•Generación de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dashboards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para la gestión estratégica.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•Toma de decisiones basada en evidencia, modelamiento y simulaciones.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•Uso de IA para la mejora continua y automatización de procesos</a:t>
            </a: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 algn="just">
              <a:lnSpc>
                <a:spcPct val="115000"/>
              </a:lnSpc>
            </a:pPr>
            <a:endParaRPr lang="es-ES" sz="13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Módulo 6: Implementación Práctica y Proyecto Aplicado</a:t>
            </a: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Diseño, desarrollo y validación de un proyecto aplicado a una problemática real del entorno regional.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•Aplicación transversal de los conocimientos adquiridos en IA, sostenibilidad, análisis de datos y formulación de proyectos.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•Mentorías personalizadas y asesoría técnica para guiar la implementación.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•Evaluación final y presentación de los resultados ante un comité evaluador multidisciplinario.</a:t>
            </a:r>
          </a:p>
          <a:p>
            <a:pPr lvl="0" algn="just">
              <a:lnSpc>
                <a:spcPct val="115000"/>
              </a:lnSpc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•Retroalimentación y definición de escalabilidad o continuidad del proyecto en el territorio</a:t>
            </a: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01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6"/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600" b="0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Este curso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podrás…</a:t>
            </a:r>
            <a:endParaRPr/>
          </a:p>
        </p:txBody>
      </p:sp>
      <p:cxnSp>
        <p:nvCxnSpPr>
          <p:cNvPr id="149" name="Google Shape;149;p26"/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1" name="Google Shape;151;p26" descr="Forma, Círcul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01" y="1157898"/>
            <a:ext cx="467782" cy="93556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633B5BD1-5F41-D826-B612-0115B1E38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4083" y="111074"/>
            <a:ext cx="1730897" cy="9455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FD325A9-47FA-BD7B-1E18-E01D4AAC1B45}"/>
              </a:ext>
            </a:extLst>
          </p:cNvPr>
          <p:cNvSpPr txBox="1"/>
          <p:nvPr/>
        </p:nvSpPr>
        <p:spPr>
          <a:xfrm>
            <a:off x="755501" y="2306641"/>
            <a:ext cx="6400673" cy="7533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4300" indent="0" algn="just">
              <a:lnSpc>
                <a:spcPct val="115000"/>
              </a:lnSpc>
              <a:buClr>
                <a:schemeClr val="dk2"/>
              </a:buClr>
              <a:buSzPts val="1800"/>
              <a:buNone/>
              <a:defRPr sz="1600">
                <a:solidFill>
                  <a:schemeClr val="dk2"/>
                </a:solidFill>
                <a:latin typeface="Calibri"/>
                <a:ea typeface="Calibri"/>
                <a:cs typeface="Calibri"/>
              </a:defRPr>
            </a:lvl1pPr>
            <a:lvl2pPr marL="9144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lang="es-C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/>
        </p:nvSpPr>
        <p:spPr>
          <a:xfrm>
            <a:off x="1331565" y="1278708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600" b="0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Ventajas de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Tomar este curso</a:t>
            </a:r>
            <a:endParaRPr/>
          </a:p>
        </p:txBody>
      </p:sp>
      <p:cxnSp>
        <p:nvCxnSpPr>
          <p:cNvPr id="167" name="Google Shape;167;p27"/>
          <p:cNvCxnSpPr/>
          <p:nvPr/>
        </p:nvCxnSpPr>
        <p:spPr>
          <a:xfrm>
            <a:off x="1403573" y="2061384"/>
            <a:ext cx="2784777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9" name="Google Shape;169;p27" descr="Imagen que contiene Forma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309" y="1318769"/>
            <a:ext cx="749891" cy="80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7"/>
          <p:cNvSpPr txBox="1"/>
          <p:nvPr/>
        </p:nvSpPr>
        <p:spPr>
          <a:xfrm>
            <a:off x="469309" y="2688610"/>
            <a:ext cx="6621059" cy="489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5000"/>
              </a:lnSpc>
              <a:spcBef>
                <a:spcPts val="1200"/>
              </a:spcBef>
              <a:buSzPts val="275"/>
            </a:pPr>
            <a:endParaRPr sz="13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7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2" name="Google Shape;172;p27"/>
          <p:cNvGrpSpPr/>
          <p:nvPr/>
        </p:nvGrpSpPr>
        <p:grpSpPr>
          <a:xfrm>
            <a:off x="5528995" y="9578235"/>
            <a:ext cx="1382725" cy="465833"/>
            <a:chOff x="5303195" y="9882409"/>
            <a:chExt cx="1187667" cy="400119"/>
          </a:xfrm>
        </p:grpSpPr>
        <p:pic>
          <p:nvPicPr>
            <p:cNvPr id="173" name="Google Shape;173;p27" descr="Patrón de fondo&#10;&#10;Descripción generada automáticamente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228109" y="9882409"/>
              <a:ext cx="262753" cy="4001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" name="Google Shape;174;p27" descr="Patrón de fondo&#10;&#10;Descripción generada automáticamente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776930" y="9882409"/>
              <a:ext cx="262753" cy="4001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" name="Google Shape;175;p27" descr="Patrón de fondo&#10;&#10;Descripción generada automáticamente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303195" y="9882409"/>
              <a:ext cx="262753" cy="4001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A857942E-77B7-E4CE-3A74-3EF21395AA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5333" y="123774"/>
            <a:ext cx="1730897" cy="94551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F73B85-A167-659B-9BE8-9B8DEB4AB997}"/>
              </a:ext>
            </a:extLst>
          </p:cNvPr>
          <p:cNvSpPr txBox="1"/>
          <p:nvPr/>
        </p:nvSpPr>
        <p:spPr>
          <a:xfrm>
            <a:off x="385441" y="2119195"/>
            <a:ext cx="6875625" cy="7359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4300" indent="0" algn="just">
              <a:lnSpc>
                <a:spcPct val="115000"/>
              </a:lnSpc>
              <a:buClr>
                <a:schemeClr val="dk2"/>
              </a:buClr>
              <a:buSzPts val="1800"/>
              <a:buNone/>
              <a:defRPr sz="1600">
                <a:solidFill>
                  <a:schemeClr val="dk2"/>
                </a:solidFill>
                <a:latin typeface="Calibri"/>
                <a:ea typeface="Calibri"/>
                <a:cs typeface="Calibri"/>
              </a:defRPr>
            </a:lvl1pPr>
            <a:lvl2pPr marL="9144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1E7C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"/>
          <p:cNvSpPr txBox="1">
            <a:spLocks noGrp="1"/>
          </p:cNvSpPr>
          <p:nvPr>
            <p:ph type="ctrTitle"/>
          </p:nvPr>
        </p:nvSpPr>
        <p:spPr>
          <a:xfrm>
            <a:off x="1921275" y="3782164"/>
            <a:ext cx="5450196" cy="99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6666"/>
              <a:buNone/>
            </a:pPr>
            <a:r>
              <a:rPr lang="es-MX" sz="4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Postula en </a:t>
            </a:r>
            <a:r>
              <a:rPr lang="es-MX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https://www.corfo.cl/sites/becascapitalhumano/home</a:t>
            </a:r>
            <a:br>
              <a:rPr lang="es-MX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13" descr="Patrón de fond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63157" y="3782164"/>
            <a:ext cx="828789" cy="90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Texto&#10;&#10;Descripción generada automáticamente con confianza baja">
            <a:extLst>
              <a:ext uri="{FF2B5EF4-FFF2-40B4-BE49-F238E27FC236}">
                <a16:creationId xmlns:a16="http://schemas.microsoft.com/office/drawing/2014/main" id="{E1DCDF23-740A-DFE5-34AC-E339F0F7E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893" y="443192"/>
            <a:ext cx="2007433" cy="1036897"/>
          </a:xfrm>
          <a:prstGeom prst="rect">
            <a:avLst/>
          </a:prstGeom>
        </p:spPr>
      </p:pic>
      <p:pic>
        <p:nvPicPr>
          <p:cNvPr id="2" name="Imagen 1" descr="Aplicación&#10;&#10;Descripción generada automáticamente con confianza baja">
            <a:extLst>
              <a:ext uri="{FF2B5EF4-FFF2-40B4-BE49-F238E27FC236}">
                <a16:creationId xmlns:a16="http://schemas.microsoft.com/office/drawing/2014/main" id="{5839131E-46E2-523E-1AD8-B840E8611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5782" y="288011"/>
            <a:ext cx="2408967" cy="135504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0BB94A1-CCFD-6F22-9F89-BD9118F953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228703"/>
            <a:ext cx="7559675" cy="36822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843</Words>
  <Application>Microsoft Office PowerPoint</Application>
  <PresentationFormat>Personalizado</PresentationFormat>
  <Paragraphs>76</Paragraphs>
  <Slides>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Calibri</vt:lpstr>
      <vt:lpstr>Simple Light</vt:lpstr>
      <vt:lpstr>Presentación de PowerPoint</vt:lpstr>
      <vt:lpstr>Presentación de PowerPoint</vt:lpstr>
      <vt:lpstr>Presentación de PowerPoint</vt:lpstr>
      <vt:lpstr>¿Qué vas a aprender? Dale un vistazo al contenido:</vt:lpstr>
      <vt:lpstr>¿Qué vas a aprender? Dale un vistazo al contenido:</vt:lpstr>
      <vt:lpstr>¿Qué vas a aprender? Dale un vistazo al contenido:</vt:lpstr>
      <vt:lpstr>Presentación de PowerPoint</vt:lpstr>
      <vt:lpstr>Postula en https://www.corfo.cl/sites/becascapitalhumano/home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CDSR4</dc:creator>
  <cp:lastModifiedBy>Claudia  Pinochet Parra</cp:lastModifiedBy>
  <cp:revision>28</cp:revision>
  <dcterms:modified xsi:type="dcterms:W3CDTF">2025-10-14T13:22:52Z</dcterms:modified>
</cp:coreProperties>
</file>